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77" r:id="rId11"/>
    <p:sldId id="278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239444-B7F1-484A-AE72-CB8BD09B3974}" v="90" dt="2024-12-03T16:57:35.991"/>
    <p1510:client id="{4F6FD296-983D-4900-B26B-1F74DEA48B52}" v="578" dt="2024-12-03T18:32:20.154"/>
    <p1510:client id="{8C38DD34-027C-6EE1-9C71-32037E04179C}" v="37" dt="2024-12-04T19:56:52.580"/>
    <p1510:client id="{AF04B610-3D57-0076-E330-16C860249554}" v="67" dt="2024-12-05T16:29:14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68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4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00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0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98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12/5/2024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7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12/5/2024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12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52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53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14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/>
              <a:t>Redes Veiculares e Sistemas de Transporte Inteligentes</a:t>
            </a:r>
            <a:br>
              <a:rPr lang="en-US" sz="2400"/>
            </a:br>
            <a:endParaRPr lang="en-US" sz="240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Titus Emmanuel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Mainviel</a:t>
            </a:r>
            <a:r>
              <a:rPr lang="en-US" sz="1700" dirty="0"/>
              <a:t> Abellard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A </a:t>
            </a:r>
            <a:r>
              <a:rPr lang="pt-BR" sz="1700" dirty="0"/>
              <a:t>revolução</a:t>
            </a:r>
            <a:r>
              <a:rPr lang="en-US" sz="1700" dirty="0"/>
              <a:t> das redes no </a:t>
            </a:r>
            <a:r>
              <a:rPr lang="en-US" sz="1700" dirty="0" err="1"/>
              <a:t>transporte</a:t>
            </a:r>
            <a:r>
              <a:rPr lang="en-US" sz="1700" dirty="0"/>
              <a:t> </a:t>
            </a:r>
            <a:r>
              <a:rPr lang="en-US" sz="1700" dirty="0" err="1"/>
              <a:t>moderno</a:t>
            </a:r>
            <a:endParaRPr lang="en-US" sz="1700" dirty="0"/>
          </a:p>
        </p:txBody>
      </p:sp>
      <p:pic>
        <p:nvPicPr>
          <p:cNvPr id="5" name="Imagem 4" descr="Diagrama, Desenho técnico&#10;&#10;Descrição gerada automaticamente">
            <a:extLst>
              <a:ext uri="{FF2B5EF4-FFF2-40B4-BE49-F238E27FC236}">
                <a16:creationId xmlns:a16="http://schemas.microsoft.com/office/drawing/2014/main" id="{4F72A0C7-5680-1E47-4AEB-2648B4CA08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57" r="1" b="10903"/>
          <a:stretch/>
        </p:blipFill>
        <p:spPr>
          <a:xfrm>
            <a:off x="5385816" y="1417223"/>
            <a:ext cx="6440424" cy="396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7E6B90CE-228F-1B9F-3530-E9ADA1F0A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4" y="1837725"/>
            <a:ext cx="6449549" cy="311190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A51D64E-118A-451F-E8D8-1AC8C8CEE6A5}"/>
              </a:ext>
            </a:extLst>
          </p:cNvPr>
          <p:cNvSpPr txBox="1"/>
          <p:nvPr/>
        </p:nvSpPr>
        <p:spPr>
          <a:xfrm>
            <a:off x="7910285" y="2533476"/>
            <a:ext cx="3443514" cy="34478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Arquitetura das redes veiculares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/>
              <a:t>A arquitetura das redes veiculares  define a organização e a comunicação dos nos dentro de uma rede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7EB69C3-DF07-8DB6-B11D-CCB74857B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CFADE37-4EA2-433B-B80C-FD6FA29E268E}" type="datetime1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12/5/2024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32178AF-B406-9636-1C97-BF456A12D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14569" y="6356350"/>
            <a:ext cx="30960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
           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C0A1E7C-A29B-0CF6-EF61-F9BAF8E47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401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5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552C71E-443A-1579-7296-2E0276E8E074}"/>
              </a:ext>
            </a:extLst>
          </p:cNvPr>
          <p:cNvSpPr txBox="1"/>
          <p:nvPr/>
        </p:nvSpPr>
        <p:spPr>
          <a:xfrm>
            <a:off x="1113810" y="2960716"/>
            <a:ext cx="4036334" cy="23876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Caracteristicas de servicos fornecidos</a:t>
            </a:r>
          </a:p>
        </p:txBody>
      </p:sp>
      <p:grpSp>
        <p:nvGrpSpPr>
          <p:cNvPr id="34" name="Group 2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9E530763-5101-B5A7-FE9B-DD08942A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" r="2" b="2"/>
          <a:stretch/>
        </p:blipFill>
        <p:spPr>
          <a:xfrm>
            <a:off x="5353532" y="389740"/>
            <a:ext cx="6338641" cy="6070566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BCE05F4-884A-E75B-F777-307AE179C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809" y="6492240"/>
            <a:ext cx="37657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
              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39E3020-5CB9-AEAF-132A-F7363A3B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22492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4CF4736-4FAF-4F57-952A-84F8835CECD8}" type="datetime1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12/5/2024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B953119-4788-05B2-93FC-FDBEA288A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480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79464A9-CDF4-4EFA-0258-EB80ADCA2ADF}"/>
              </a:ext>
            </a:extLst>
          </p:cNvPr>
          <p:cNvSpPr txBox="1"/>
          <p:nvPr/>
        </p:nvSpPr>
        <p:spPr>
          <a:xfrm>
            <a:off x="1378171" y="964103"/>
            <a:ext cx="695576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 </a:t>
            </a:r>
          </a:p>
          <a:p>
            <a:endParaRPr lang="pt-BR"/>
          </a:p>
          <a:p>
            <a:r>
              <a:rPr lang="pt-BR" dirty="0"/>
              <a:t> V2X:</a:t>
            </a:r>
          </a:p>
          <a:p>
            <a:r>
              <a:rPr lang="pt-BR" dirty="0"/>
              <a:t>Comunicação confiável e em tempo real    </a:t>
            </a:r>
          </a:p>
          <a:p>
            <a:endParaRPr lang="pt-BR"/>
          </a:p>
          <a:p>
            <a:r>
              <a:rPr lang="pt-BR" dirty="0"/>
              <a:t>Possibilita aplicações </a:t>
            </a:r>
            <a:r>
              <a:rPr lang="pt-BR" dirty="0" err="1"/>
              <a:t>avancadas</a:t>
            </a:r>
            <a:r>
              <a:rPr lang="pt-BR" dirty="0"/>
              <a:t> como direção autônoma 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AFE5DB7-ACA9-5A40-1ADE-12D278D37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96" y="2710042"/>
            <a:ext cx="9100507" cy="412648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EE2FDA7-69B8-8188-A4BA-93E4D44DC33E}"/>
              </a:ext>
            </a:extLst>
          </p:cNvPr>
          <p:cNvSpPr txBox="1"/>
          <p:nvPr/>
        </p:nvSpPr>
        <p:spPr>
          <a:xfrm>
            <a:off x="3728720" y="56896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Tecnologias Principais</a:t>
            </a:r>
          </a:p>
        </p:txBody>
      </p:sp>
    </p:spTree>
    <p:extLst>
      <p:ext uri="{BB962C8B-B14F-4D97-AF65-F5344CB8AC3E}">
        <p14:creationId xmlns:p14="http://schemas.microsoft.com/office/powerpoint/2010/main" val="700648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D99A7B6-F341-5F95-8ADC-41A4D5B01621}"/>
              </a:ext>
            </a:extLst>
          </p:cNvPr>
          <p:cNvSpPr txBox="1"/>
          <p:nvPr/>
        </p:nvSpPr>
        <p:spPr>
          <a:xfrm>
            <a:off x="1175657" y="653142"/>
            <a:ext cx="491418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/>
          </a:p>
          <a:p>
            <a:endParaRPr lang="pt-BR"/>
          </a:p>
          <a:p>
            <a:endParaRPr lang="pt-BR"/>
          </a:p>
          <a:p>
            <a:r>
              <a:rPr lang="pt-BR" dirty="0"/>
              <a:t>Prevenções de colisões :</a:t>
            </a:r>
          </a:p>
          <a:p>
            <a:endParaRPr lang="pt-BR"/>
          </a:p>
          <a:p>
            <a:r>
              <a:rPr lang="pt-BR" dirty="0"/>
              <a:t>Alertas de freio</a:t>
            </a:r>
          </a:p>
          <a:p>
            <a:endParaRPr lang="pt-BR"/>
          </a:p>
          <a:p>
            <a:r>
              <a:rPr lang="pt-BR" dirty="0"/>
              <a:t>Controle de velocidade </a:t>
            </a:r>
            <a:r>
              <a:rPr lang="pt-BR" dirty="0" err="1"/>
              <a:t>adaptivo</a:t>
            </a:r>
            <a:r>
              <a:rPr lang="pt-BR" dirty="0"/>
              <a:t> 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69B5D11-EF23-F5CB-F6B2-85561304332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4" name="Imagem 3" descr="Carro estacionado na rua&#10;&#10;Descrição gerada automaticamente">
            <a:extLst>
              <a:ext uri="{FF2B5EF4-FFF2-40B4-BE49-F238E27FC236}">
                <a16:creationId xmlns:a16="http://schemas.microsoft.com/office/drawing/2014/main" id="{C8D46739-A3F3-2AB9-74FE-44E88BCF1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42" y="2937422"/>
            <a:ext cx="8281358" cy="395926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E1FDB1C-43BB-EDA4-94D9-66D6542AF00E}"/>
              </a:ext>
            </a:extLst>
          </p:cNvPr>
          <p:cNvSpPr txBox="1"/>
          <p:nvPr/>
        </p:nvSpPr>
        <p:spPr>
          <a:xfrm>
            <a:off x="4275817" y="287052"/>
            <a:ext cx="31868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/>
              <a:t>Aplicações em ITS</a:t>
            </a:r>
          </a:p>
        </p:txBody>
      </p:sp>
    </p:spTree>
    <p:extLst>
      <p:ext uri="{BB962C8B-B14F-4D97-AF65-F5344CB8AC3E}">
        <p14:creationId xmlns:p14="http://schemas.microsoft.com/office/powerpoint/2010/main" val="2111352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0639B0-77A0-958A-B4A8-481F52B89BBE}"/>
              </a:ext>
            </a:extLst>
          </p:cNvPr>
          <p:cNvSpPr txBox="1"/>
          <p:nvPr/>
        </p:nvSpPr>
        <p:spPr>
          <a:xfrm>
            <a:off x="1349828" y="1045028"/>
            <a:ext cx="722893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/>
          </a:p>
          <a:p>
            <a:r>
              <a:rPr lang="pt-BR" dirty="0"/>
              <a:t>Gestão de trafego</a:t>
            </a:r>
          </a:p>
          <a:p>
            <a:r>
              <a:rPr lang="pt-BR" dirty="0"/>
              <a:t>Informação em tempo real sobre congestionamento</a:t>
            </a:r>
          </a:p>
          <a:p>
            <a:r>
              <a:rPr lang="pt-BR" dirty="0"/>
              <a:t>Otimização de rotas (</a:t>
            </a:r>
            <a:r>
              <a:rPr lang="pt-BR" dirty="0" err="1"/>
              <a:t>waze</a:t>
            </a:r>
            <a:r>
              <a:rPr lang="pt-BR" dirty="0"/>
              <a:t>)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</p:txBody>
      </p:sp>
      <p:pic>
        <p:nvPicPr>
          <p:cNvPr id="3" name="Imagem 2" descr="Trem passando em ponte de cidade&#10;&#10;Descrição gerada automaticamente">
            <a:extLst>
              <a:ext uri="{FF2B5EF4-FFF2-40B4-BE49-F238E27FC236}">
                <a16:creationId xmlns:a16="http://schemas.microsoft.com/office/drawing/2014/main" id="{14CC3CCF-4D96-E5AB-5899-33D4AABCF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33" y="2470347"/>
            <a:ext cx="7576867" cy="384387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7EF3E4A-304A-25D6-870F-1A3305A197C9}"/>
              </a:ext>
            </a:extLst>
          </p:cNvPr>
          <p:cNvSpPr txBox="1"/>
          <p:nvPr/>
        </p:nvSpPr>
        <p:spPr>
          <a:xfrm>
            <a:off x="4460240" y="284480"/>
            <a:ext cx="31579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/>
              <a:t>Aplicações em ITS</a:t>
            </a:r>
          </a:p>
        </p:txBody>
      </p:sp>
    </p:spTree>
    <p:extLst>
      <p:ext uri="{BB962C8B-B14F-4D97-AF65-F5344CB8AC3E}">
        <p14:creationId xmlns:p14="http://schemas.microsoft.com/office/powerpoint/2010/main" val="3481478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9EE8EFA-3F4D-E35F-C1AF-255710707168}"/>
              </a:ext>
            </a:extLst>
          </p:cNvPr>
          <p:cNvSpPr txBox="1"/>
          <p:nvPr/>
        </p:nvSpPr>
        <p:spPr>
          <a:xfrm>
            <a:off x="740228" y="95794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B77E1B2-39F0-1354-E343-2C152593A3B3}"/>
              </a:ext>
            </a:extLst>
          </p:cNvPr>
          <p:cNvSpPr txBox="1"/>
          <p:nvPr/>
        </p:nvSpPr>
        <p:spPr>
          <a:xfrm>
            <a:off x="391885" y="928366"/>
            <a:ext cx="858040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/>
          </a:p>
          <a:p>
            <a:endParaRPr lang="pt-BR"/>
          </a:p>
          <a:p>
            <a:r>
              <a:rPr lang="pt-BR" dirty="0"/>
              <a:t>Emergências :</a:t>
            </a:r>
          </a:p>
          <a:p>
            <a:r>
              <a:rPr lang="pt-BR" dirty="0"/>
              <a:t>Detecção automática de acidentes</a:t>
            </a:r>
          </a:p>
          <a:p>
            <a:r>
              <a:rPr lang="pt-BR" dirty="0"/>
              <a:t>Redução do tempo de resposta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</p:txBody>
      </p:sp>
      <p:pic>
        <p:nvPicPr>
          <p:cNvPr id="4" name="Imagem 3" descr="Uma imagem contendo mesa, carro, itens, caminhão&#10;&#10;Descrição gerada automaticamente">
            <a:extLst>
              <a:ext uri="{FF2B5EF4-FFF2-40B4-BE49-F238E27FC236}">
                <a16:creationId xmlns:a16="http://schemas.microsoft.com/office/drawing/2014/main" id="{318D30DC-6EF8-17F0-F601-626784176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80" y="2593674"/>
            <a:ext cx="6832120" cy="382725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12A4496-6965-B0A7-552B-5418C19E5A21}"/>
              </a:ext>
            </a:extLst>
          </p:cNvPr>
          <p:cNvSpPr txBox="1"/>
          <p:nvPr/>
        </p:nvSpPr>
        <p:spPr>
          <a:xfrm>
            <a:off x="2743200" y="528320"/>
            <a:ext cx="44907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Aplicações em ITS</a:t>
            </a:r>
          </a:p>
        </p:txBody>
      </p:sp>
    </p:spTree>
    <p:extLst>
      <p:ext uri="{BB962C8B-B14F-4D97-AF65-F5344CB8AC3E}">
        <p14:creationId xmlns:p14="http://schemas.microsoft.com/office/powerpoint/2010/main" val="208611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3B1964E-C594-E8C0-4979-8917C3F29325}"/>
              </a:ext>
            </a:extLst>
          </p:cNvPr>
          <p:cNvSpPr txBox="1"/>
          <p:nvPr/>
        </p:nvSpPr>
        <p:spPr>
          <a:xfrm>
            <a:off x="6503158" y="649480"/>
            <a:ext cx="4862447" cy="55460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/>
              <a:t>Exemplos de cidades ou iniciativas  que já utilizam ITS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Singapura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Barcelona e Copenhage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Nova York e São Francisco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Curitiba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São Paulo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Recife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pt-BR" sz="2000" dirty="0"/>
              <a:t>Alertas de </a:t>
            </a:r>
            <a:r>
              <a:rPr lang="pt-BR" sz="2000"/>
              <a:t>emergências</a:t>
            </a:r>
            <a:r>
              <a:rPr lang="pt-BR" sz="2000" dirty="0"/>
              <a:t> (neve e engavetamento..)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pt-BR" sz="2000" dirty="0"/>
              <a:t>Sinalização </a:t>
            </a:r>
            <a:r>
              <a:rPr lang="pt-BR" sz="2000"/>
              <a:t>inteligente</a:t>
            </a:r>
            <a:endParaRPr lang="pt-B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841C79-627D-0E7E-C75A-91471EAC22A6}"/>
              </a:ext>
            </a:extLst>
          </p:cNvPr>
          <p:cNvSpPr txBox="1"/>
          <p:nvPr/>
        </p:nvSpPr>
        <p:spPr>
          <a:xfrm>
            <a:off x="7264786" y="304800"/>
            <a:ext cx="33219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Casos de Uso Reais</a:t>
            </a:r>
          </a:p>
        </p:txBody>
      </p:sp>
      <p:pic>
        <p:nvPicPr>
          <p:cNvPr id="16" name="Imagem 15" descr="Trem passando por uma cidade&#10;&#10;Descrição gerada automaticamente">
            <a:extLst>
              <a:ext uri="{FF2B5EF4-FFF2-40B4-BE49-F238E27FC236}">
                <a16:creationId xmlns:a16="http://schemas.microsoft.com/office/drawing/2014/main" id="{4E0B1E86-1B3B-49CA-94B4-ADD05ED68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98" y="733492"/>
            <a:ext cx="5465635" cy="283617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A289652E-2EFD-B9AF-8C9B-1AD0352318BC}"/>
              </a:ext>
            </a:extLst>
          </p:cNvPr>
          <p:cNvSpPr txBox="1"/>
          <p:nvPr/>
        </p:nvSpPr>
        <p:spPr>
          <a:xfrm>
            <a:off x="919694" y="306748"/>
            <a:ext cx="41577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Singapura</a:t>
            </a:r>
          </a:p>
        </p:txBody>
      </p:sp>
      <p:pic>
        <p:nvPicPr>
          <p:cNvPr id="19" name="Imagem 18" descr="Vista de cidade com prédios e carros&#10;&#10;Descrição gerada automaticamente">
            <a:extLst>
              <a:ext uri="{FF2B5EF4-FFF2-40B4-BE49-F238E27FC236}">
                <a16:creationId xmlns:a16="http://schemas.microsoft.com/office/drawing/2014/main" id="{2079578E-FCF1-746A-20A6-ED5309E85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88" y="4153360"/>
            <a:ext cx="5573829" cy="2703359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3F415A4C-AF14-227E-58EF-988D37FC8A0C}"/>
              </a:ext>
            </a:extLst>
          </p:cNvPr>
          <p:cNvSpPr txBox="1"/>
          <p:nvPr/>
        </p:nvSpPr>
        <p:spPr>
          <a:xfrm>
            <a:off x="1015477" y="3800354"/>
            <a:ext cx="4312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Curitiba</a:t>
            </a:r>
          </a:p>
        </p:txBody>
      </p:sp>
    </p:spTree>
    <p:extLst>
      <p:ext uri="{BB962C8B-B14F-4D97-AF65-F5344CB8AC3E}">
        <p14:creationId xmlns:p14="http://schemas.microsoft.com/office/powerpoint/2010/main" val="3914095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75766FB-FB61-7C06-03EC-7BD69F842079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2800" kern="1200" dirty="0">
                <a:latin typeface="+mj-lt"/>
                <a:ea typeface="+mj-ea"/>
                <a:cs typeface="+mj-cs"/>
              </a:rPr>
              <a:t>Desafios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F0F163-CAE9-C379-1ADB-8096942D8881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700" dirty="0"/>
              <a:t>Alta mobilidade e topologia dinâmica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700" dirty="0"/>
              <a:t>Limitações de largura de banda em áreas congestionadas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C430AC22-14AB-E368-29A1-FBF72081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084" y="508253"/>
            <a:ext cx="7267946" cy="6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55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Homem com laptop no palco&#10;&#10;Descrição gerada automaticamente">
            <a:extLst>
              <a:ext uri="{FF2B5EF4-FFF2-40B4-BE49-F238E27FC236}">
                <a16:creationId xmlns:a16="http://schemas.microsoft.com/office/drawing/2014/main" id="{F344DD78-84EF-CAA1-F2B1-CD6449E051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08" r="1133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32691D8-3454-E4DE-19F2-F472F113505B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Privacidade e segurança 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Riscos como ataques cibernéticos.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Necessidade de autenticação confiável 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79441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6920E9-B91C-06E5-1BFD-32C700FAAF00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Computação</a:t>
            </a:r>
            <a:r>
              <a:rPr lang="en-US" sz="2000" dirty="0"/>
              <a:t> de </a:t>
            </a:r>
            <a:r>
              <a:rPr lang="pt-BR" sz="2000" dirty="0"/>
              <a:t>borda</a:t>
            </a:r>
            <a:r>
              <a:rPr lang="en-US" sz="2000" dirty="0"/>
              <a:t> : </a:t>
            </a:r>
            <a:r>
              <a:rPr lang="pt-BR" sz="2000" dirty="0"/>
              <a:t>Redução</a:t>
            </a:r>
            <a:r>
              <a:rPr lang="en-US" sz="2000" dirty="0"/>
              <a:t> de </a:t>
            </a:r>
            <a:r>
              <a:rPr lang="pt-BR" sz="2000" dirty="0"/>
              <a:t>latência</a:t>
            </a:r>
            <a:r>
              <a:rPr lang="en-US" sz="2000" dirty="0"/>
              <a:t> </a:t>
            </a:r>
            <a:r>
              <a:rPr lang="pt-BR" sz="2000" dirty="0"/>
              <a:t>processando</a:t>
            </a:r>
            <a:r>
              <a:rPr lang="en-US" sz="2000" dirty="0"/>
              <a:t> dados </a:t>
            </a:r>
            <a:r>
              <a:rPr lang="pt-BR" sz="2000" dirty="0"/>
              <a:t>localmente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IA : Modelos para otimização de trafego e resposta a acidentes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pic>
        <p:nvPicPr>
          <p:cNvPr id="3" name="Imagem 2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ABA34DB-1B83-6AB7-E79F-5BB880BD3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67" y="1182075"/>
            <a:ext cx="6921940" cy="46030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8C2B2CD-BDDA-8EA8-A25D-F92EBC732063}"/>
              </a:ext>
            </a:extLst>
          </p:cNvPr>
          <p:cNvSpPr txBox="1"/>
          <p:nvPr/>
        </p:nvSpPr>
        <p:spPr>
          <a:xfrm>
            <a:off x="4775200" y="43688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pt-BR" sz="3600" dirty="0"/>
              <a:t>Soluções </a:t>
            </a:r>
          </a:p>
        </p:txBody>
      </p:sp>
    </p:spTree>
    <p:extLst>
      <p:ext uri="{BB962C8B-B14F-4D97-AF65-F5344CB8AC3E}">
        <p14:creationId xmlns:p14="http://schemas.microsoft.com/office/powerpoint/2010/main" val="1180356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97448AD-8F06-EACC-6A85-5D120BDCE277}"/>
              </a:ext>
            </a:extLst>
          </p:cNvPr>
          <p:cNvSpPr txBox="1"/>
          <p:nvPr/>
        </p:nvSpPr>
        <p:spPr>
          <a:xfrm>
            <a:off x="761802" y="2743200"/>
            <a:ext cx="4646905" cy="36131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Introducao</a:t>
            </a:r>
            <a:r>
              <a:rPr lang="en-US" sz="1600"/>
              <a:t>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Fundamentos</a:t>
            </a:r>
            <a:r>
              <a:rPr lang="en-US" sz="1600"/>
              <a:t> das redes </a:t>
            </a:r>
            <a:r>
              <a:rPr lang="en-US" sz="1600" err="1"/>
              <a:t>veiculares</a:t>
            </a:r>
            <a:r>
              <a:rPr lang="en-US" sz="160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Tecnologias e </a:t>
            </a:r>
            <a:r>
              <a:rPr lang="en-US" sz="1600" err="1"/>
              <a:t>Protocolos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Aplicacoes</a:t>
            </a:r>
            <a:r>
              <a:rPr lang="en-US" sz="1600"/>
              <a:t>  </a:t>
            </a:r>
            <a:r>
              <a:rPr lang="en-US" sz="1600" err="1"/>
              <a:t>em</a:t>
            </a:r>
            <a:r>
              <a:rPr lang="en-US" sz="1600"/>
              <a:t> </a:t>
            </a:r>
            <a:r>
              <a:rPr lang="en-US" sz="1600" err="1"/>
              <a:t>sistemas</a:t>
            </a:r>
            <a:r>
              <a:rPr lang="en-US" sz="1600"/>
              <a:t> de Transporte </a:t>
            </a:r>
            <a:r>
              <a:rPr lang="en-US" sz="1600" err="1"/>
              <a:t>Inteligente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Desafios</a:t>
            </a:r>
            <a:r>
              <a:rPr lang="en-US" sz="1600"/>
              <a:t> e </a:t>
            </a:r>
            <a:r>
              <a:rPr lang="en-US" sz="1600" err="1"/>
              <a:t>Solucoes</a:t>
            </a:r>
            <a:r>
              <a:rPr lang="en-US" sz="160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Conclusoes</a:t>
            </a:r>
            <a:r>
              <a:rPr lang="en-US" sz="1600"/>
              <a:t> e </a:t>
            </a:r>
            <a:r>
              <a:rPr lang="en-US" sz="1600" err="1"/>
              <a:t>Perguntas</a:t>
            </a:r>
            <a:r>
              <a:rPr lang="en-US" sz="160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4" name="Picture 3" descr="Vista aérea do horizonte de uma cidade">
            <a:extLst>
              <a:ext uri="{FF2B5EF4-FFF2-40B4-BE49-F238E27FC236}">
                <a16:creationId xmlns:a16="http://schemas.microsoft.com/office/drawing/2014/main" id="{EBF20E04-5D4A-3BD5-C25F-31E042875E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024" r="20580" b="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BB19F38-13C0-BEAF-6D1A-BF52F1C26365}"/>
              </a:ext>
            </a:extLst>
          </p:cNvPr>
          <p:cNvSpPr txBox="1"/>
          <p:nvPr/>
        </p:nvSpPr>
        <p:spPr>
          <a:xfrm flipH="1">
            <a:off x="957568" y="1171153"/>
            <a:ext cx="41804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618148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F6C5DD5-98BF-2364-F5E5-901AADF3BB1D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Blockchain : Garantia de integridade nos dados de comunicação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Protocolos avançados para segurança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B95D11BF-70B7-3610-38D9-91D29D66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532477"/>
            <a:ext cx="6922008" cy="389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93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D0C49F6-89D9-603E-D3EC-1710FA0D300A}"/>
              </a:ext>
            </a:extLst>
          </p:cNvPr>
          <p:cNvSpPr txBox="1"/>
          <p:nvPr/>
        </p:nvSpPr>
        <p:spPr>
          <a:xfrm>
            <a:off x="544285" y="827314"/>
            <a:ext cx="10880784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/>
          </a:p>
          <a:p>
            <a:endParaRPr lang="pt-BR"/>
          </a:p>
          <a:p>
            <a:r>
              <a:rPr lang="pt-BR" dirty="0"/>
              <a:t>Integração com cidades inteligentes </a:t>
            </a:r>
          </a:p>
          <a:p>
            <a:r>
              <a:rPr lang="pt-BR" dirty="0"/>
              <a:t>Expansão de 5G e além para comunicação mais ampla 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</p:txBody>
      </p:sp>
      <p:pic>
        <p:nvPicPr>
          <p:cNvPr id="3" name="Imagem 2" descr="Imagem digital de uma cidade&#10;&#10;Descrição gerada automaticamente">
            <a:extLst>
              <a:ext uri="{FF2B5EF4-FFF2-40B4-BE49-F238E27FC236}">
                <a16:creationId xmlns:a16="http://schemas.microsoft.com/office/drawing/2014/main" id="{DA9C02A1-EFDF-74D2-326F-9D1B25C11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08" y="2265200"/>
            <a:ext cx="9057735" cy="441231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079CD02-BF6F-1B31-DC3E-585A24FDBD08}"/>
              </a:ext>
            </a:extLst>
          </p:cNvPr>
          <p:cNvSpPr txBox="1"/>
          <p:nvPr/>
        </p:nvSpPr>
        <p:spPr>
          <a:xfrm>
            <a:off x="4649164" y="462987"/>
            <a:ext cx="45565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Futuro das Redes Veiculares</a:t>
            </a:r>
          </a:p>
        </p:txBody>
      </p:sp>
    </p:spTree>
    <p:extLst>
      <p:ext uri="{BB962C8B-B14F-4D97-AF65-F5344CB8AC3E}">
        <p14:creationId xmlns:p14="http://schemas.microsoft.com/office/powerpoint/2010/main" val="3945913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0796FD-9F41-8B84-4EB0-2DA37589D87A}"/>
              </a:ext>
            </a:extLst>
          </p:cNvPr>
          <p:cNvSpPr txBox="1"/>
          <p:nvPr/>
        </p:nvSpPr>
        <p:spPr>
          <a:xfrm>
            <a:off x="566057" y="892628"/>
            <a:ext cx="823535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/>
          </a:p>
          <a:p>
            <a:endParaRPr lang="pt-BR"/>
          </a:p>
          <a:p>
            <a:r>
              <a:rPr lang="pt-BR" dirty="0"/>
              <a:t>Sustentabilidade : Redução de emissões </a:t>
            </a:r>
          </a:p>
          <a:p>
            <a:r>
              <a:rPr lang="pt-BR" dirty="0"/>
              <a:t>Veiculos autônomos como usuários chave das </a:t>
            </a:r>
            <a:r>
              <a:rPr lang="pt-BR" dirty="0" err="1"/>
              <a:t>VANETs</a:t>
            </a:r>
            <a:endParaRPr lang="pt-BR" dirty="0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</p:txBody>
      </p:sp>
      <p:pic>
        <p:nvPicPr>
          <p:cNvPr id="3" name="Imagem 2" descr="Vista de janela de carro&#10;&#10;Descrição gerada automaticamente">
            <a:extLst>
              <a:ext uri="{FF2B5EF4-FFF2-40B4-BE49-F238E27FC236}">
                <a16:creationId xmlns:a16="http://schemas.microsoft.com/office/drawing/2014/main" id="{9DE52774-634E-725B-EFA1-293211FE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72" y="2262379"/>
            <a:ext cx="7792528" cy="484927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7F0FB70-0469-3DB7-964B-1E1C26E7BF2D}"/>
              </a:ext>
            </a:extLst>
          </p:cNvPr>
          <p:cNvSpPr txBox="1"/>
          <p:nvPr/>
        </p:nvSpPr>
        <p:spPr>
          <a:xfrm>
            <a:off x="4678100" y="395468"/>
            <a:ext cx="46047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Futuro das Redes veiculares</a:t>
            </a:r>
          </a:p>
        </p:txBody>
      </p:sp>
    </p:spTree>
    <p:extLst>
      <p:ext uri="{BB962C8B-B14F-4D97-AF65-F5344CB8AC3E}">
        <p14:creationId xmlns:p14="http://schemas.microsoft.com/office/powerpoint/2010/main" val="69028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588F0A-C199-D89F-F49E-71B785B038E0}"/>
              </a:ext>
            </a:extLst>
          </p:cNvPr>
          <p:cNvSpPr txBox="1"/>
          <p:nvPr/>
        </p:nvSpPr>
        <p:spPr>
          <a:xfrm>
            <a:off x="-198" y="2289859"/>
            <a:ext cx="6099785" cy="45643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/>
              <a:t>A arquitetura Infraestrutura pode garantir uma comunicação confiável e eficiente entre os veículos por meio de elementos fixos e cobertura continua e também fornece uma </a:t>
            </a:r>
            <a:r>
              <a:rPr lang="pt-BR" sz="1600"/>
              <a:t>segurança</a:t>
            </a:r>
            <a:r>
              <a:rPr lang="pt-BR" sz="1600" dirty="0"/>
              <a:t> ótima no transito em 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/>
              <a:t>Prevenção de colisões na comunicação entre veículos (V2V)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/>
              <a:t>Sistemas de alerta de condições perigosas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/>
              <a:t>Assistência a pedestres (V2P)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/>
              <a:t>Comunicação com a Infraestrutura (V2I)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/>
              <a:t>Sistemas de navegação Inteligente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/>
              <a:t>Apoio a Veiculos autônomos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/>
              <a:t>Gestão de emergências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/>
              <a:t>Redução de erros humanos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110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7CDBCA7-4983-30F7-1629-B7AAAA5D3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802" y="6356350"/>
            <a:ext cx="28195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AC6AB7A-BA50-445F-8AF6-3368A9C6FA71}" type="datetime1">
              <a:rPr lang="en-US" sz="1200"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12/5/2024</a:t>
            </a:fld>
            <a:endParaRPr lang="en-US" sz="1200">
              <a:latin typeface="Calibri" panose="020F0502020204030204"/>
            </a:endParaRPr>
          </a:p>
        </p:txBody>
      </p:sp>
      <p:pic>
        <p:nvPicPr>
          <p:cNvPr id="18" name="Picture 6" descr="Vista aérea de arranha-céus">
            <a:extLst>
              <a:ext uri="{FF2B5EF4-FFF2-40B4-BE49-F238E27FC236}">
                <a16:creationId xmlns:a16="http://schemas.microsoft.com/office/drawing/2014/main" id="{15CACE4A-883B-783F-6C4F-E211BDD791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92" r="23014" b="6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A25BE4A-0C0A-A22B-65A6-962D5CD42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8073" y="6356350"/>
            <a:ext cx="330343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7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
             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F184C5-B4EE-326F-3879-EB5563B99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C057153-B650-4DEB-B370-79DDCFDCE934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760D761-4A75-C3BE-8FFB-F808E4E92829}"/>
              </a:ext>
            </a:extLst>
          </p:cNvPr>
          <p:cNvSpPr txBox="1"/>
          <p:nvPr/>
        </p:nvSpPr>
        <p:spPr>
          <a:xfrm>
            <a:off x="154329" y="1417898"/>
            <a:ext cx="45951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742944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D19BB8BE-1351-4D9B-B761-F84A0B5B6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790593E-002C-7F3B-0DA0-4933668A61AD}"/>
              </a:ext>
            </a:extLst>
          </p:cNvPr>
          <p:cNvSpPr txBox="1"/>
          <p:nvPr/>
        </p:nvSpPr>
        <p:spPr>
          <a:xfrm>
            <a:off x="-965" y="1207475"/>
            <a:ext cx="4992718" cy="564780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400" dirty="0"/>
              <a:t>Desafios?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400" dirty="0"/>
              <a:t>Congestionamentos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400" dirty="0"/>
              <a:t>Acidentes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400" dirty="0"/>
              <a:t>Desperdício de combustível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400" dirty="0"/>
              <a:t>O que são as redes veiculares 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400" dirty="0"/>
              <a:t>  As redes veiculares são redes de comunicação sem fio capaz de estabelecer comunicação entre veículos e infraestrutura, de modo a trocar informações e compor um sistema de Transporte Inteligente (</a:t>
            </a:r>
            <a:r>
              <a:rPr lang="pt-BR" sz="1400" dirty="0" err="1"/>
              <a:t>Intelligent</a:t>
            </a:r>
            <a:r>
              <a:rPr lang="pt-BR" sz="1400" dirty="0"/>
              <a:t> Transportation System-ITS) que opera em um ambiente formado por usuários no transito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400" dirty="0"/>
              <a:t>A importância de ITS(Sistemas de Transporte Inteligentes) no contexto atual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400" dirty="0"/>
              <a:t>Aumento da segurança (prevenir acidentes, mudanças nas condições das estradas ou </a:t>
            </a:r>
            <a:r>
              <a:rPr lang="pt-BR" sz="1400"/>
              <a:t>presença</a:t>
            </a:r>
            <a:r>
              <a:rPr lang="pt-BR" sz="1400" dirty="0"/>
              <a:t> de pedestres)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400" dirty="0"/>
              <a:t>Redução de Impactos Ambientais (reduzir congestionamentos e otimizar rotas, diminuir o consumo de combustível e, consequentemente as emissões de C02)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400" dirty="0"/>
              <a:t>Demanda por conectividade e Dados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5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5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5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50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66AD5FC2-3556-C281-764B-EC0E33DE65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563" b="-1"/>
          <a:stretch/>
        </p:blipFill>
        <p:spPr>
          <a:xfrm>
            <a:off x="4991801" y="1451618"/>
            <a:ext cx="6362000" cy="395476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5A2F045-C4E7-5298-DF03-EA6477F094B6}"/>
              </a:ext>
            </a:extLst>
          </p:cNvPr>
          <p:cNvSpPr txBox="1"/>
          <p:nvPr/>
        </p:nvSpPr>
        <p:spPr>
          <a:xfrm>
            <a:off x="2015924" y="11574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428834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D0E28EA-D5D2-B89B-400E-0BD0F6AB9D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304"/>
          <a:stretch/>
        </p:blipFill>
        <p:spPr>
          <a:xfrm>
            <a:off x="279143" y="299508"/>
            <a:ext cx="5221625" cy="3010397"/>
          </a:xfrm>
          <a:prstGeom prst="rect">
            <a:avLst/>
          </a:prstGeom>
        </p:spPr>
      </p:pic>
      <p:pic>
        <p:nvPicPr>
          <p:cNvPr id="3" name="Imagem 2" descr="Roda de um carro&#10;&#10;Descrição gerada automaticamente">
            <a:extLst>
              <a:ext uri="{FF2B5EF4-FFF2-40B4-BE49-F238E27FC236}">
                <a16:creationId xmlns:a16="http://schemas.microsoft.com/office/drawing/2014/main" id="{5EFD6BCF-4CD0-D237-447F-8830437008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90" r="-1" b="-1"/>
          <a:stretch/>
        </p:blipFill>
        <p:spPr>
          <a:xfrm>
            <a:off x="279143" y="3548095"/>
            <a:ext cx="5221625" cy="301039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8D5F94-6E1C-CC37-203F-BE34834BAA42}"/>
              </a:ext>
            </a:extLst>
          </p:cNvPr>
          <p:cNvSpPr txBox="1"/>
          <p:nvPr/>
        </p:nvSpPr>
        <p:spPr>
          <a:xfrm>
            <a:off x="6392583" y="1095341"/>
            <a:ext cx="4434721" cy="35332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</a:t>
            </a:r>
            <a:endParaRPr lang="pt-BR" dirty="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alpha val="80000"/>
                  </a:schemeClr>
                </a:solidFill>
              </a:rPr>
              <a:t>Evolução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das redes </a:t>
            </a:r>
            <a:r>
              <a:rPr lang="pt-BR" sz="2000" dirty="0">
                <a:solidFill>
                  <a:schemeClr val="tx1">
                    <a:alpha val="80000"/>
                  </a:schemeClr>
                </a:solidFill>
              </a:rPr>
              <a:t>veiculares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De redes  Ad-Hoc para </a:t>
            </a:r>
            <a:r>
              <a:rPr lang="pt-BR" sz="2000" dirty="0">
                <a:solidFill>
                  <a:schemeClr val="tx1">
                    <a:alpha val="80000"/>
                  </a:schemeClr>
                </a:solidFill>
              </a:rPr>
              <a:t>soluções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pt-BR" sz="2000" dirty="0">
                <a:solidFill>
                  <a:schemeClr val="tx1">
                    <a:alpha val="80000"/>
                  </a:schemeClr>
                </a:solidFill>
              </a:rPr>
              <a:t>modernas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com 5G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A8D029-7C88-FC0E-8145-9AD5B32E6780}"/>
              </a:ext>
            </a:extLst>
          </p:cNvPr>
          <p:cNvSpPr txBox="1"/>
          <p:nvPr/>
        </p:nvSpPr>
        <p:spPr>
          <a:xfrm>
            <a:off x="6755712" y="395468"/>
            <a:ext cx="39836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/>
              <a:t>Contexto </a:t>
            </a:r>
            <a:r>
              <a:rPr lang="pt-BR" sz="2400"/>
              <a:t>histórico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20A9A86-0DC1-D9CC-94F6-797E0408A034}"/>
              </a:ext>
            </a:extLst>
          </p:cNvPr>
          <p:cNvSpPr txBox="1"/>
          <p:nvPr/>
        </p:nvSpPr>
        <p:spPr>
          <a:xfrm>
            <a:off x="6093196" y="4514126"/>
            <a:ext cx="531273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Os veículos modernos utilizam dois sistemas de comunicação:</a:t>
            </a:r>
          </a:p>
          <a:p>
            <a:endParaRPr lang="pt-BR"/>
          </a:p>
          <a:p>
            <a:endParaRPr lang="pt-BR"/>
          </a:p>
          <a:p>
            <a:pPr marL="285750" indent="-285750">
              <a:buFont typeface="Arial"/>
              <a:buChar char="•"/>
            </a:pPr>
            <a:r>
              <a:rPr lang="pt-BR" dirty="0"/>
              <a:t>Sistema CAN(</a:t>
            </a:r>
            <a:r>
              <a:rPr lang="pt-BR" dirty="0" err="1"/>
              <a:t>Controller</a:t>
            </a:r>
            <a:r>
              <a:rPr lang="pt-BR" dirty="0"/>
              <a:t> Area Network)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Sistema VANETs</a:t>
            </a:r>
            <a:endParaRPr lang="pt-BR" dirty="0"/>
          </a:p>
          <a:p>
            <a:pPr marL="342900" indent="-342900">
              <a:buAutoNum type="arabicPeriod"/>
            </a:pPr>
            <a:endParaRPr lang="pt-BR"/>
          </a:p>
          <a:p>
            <a:pPr marL="342900" indent="-342900">
              <a:buAutoNum type="arabicPeriod"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017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Uma imagem contendo pessoa, celular, homem, telefone&#10;&#10;Descrição gerada automaticamente">
            <a:extLst>
              <a:ext uri="{FF2B5EF4-FFF2-40B4-BE49-F238E27FC236}">
                <a16:creationId xmlns:a16="http://schemas.microsoft.com/office/drawing/2014/main" id="{E38DA988-6043-02FD-7A35-14553B527D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2" r="535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28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8797310-DC05-355F-1A86-0603C41359CF}"/>
              </a:ext>
            </a:extLst>
          </p:cNvPr>
          <p:cNvSpPr txBox="1"/>
          <p:nvPr/>
        </p:nvSpPr>
        <p:spPr>
          <a:xfrm>
            <a:off x="6879563" y="2002966"/>
            <a:ext cx="4195673" cy="37765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chemeClr val="tx1">
                    <a:alpha val="80000"/>
                  </a:schemeClr>
                </a:solidFill>
              </a:rPr>
              <a:t>Fundamentos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 de Redes </a:t>
            </a:r>
            <a:r>
              <a:rPr lang="pt-BR" sz="1700" dirty="0">
                <a:solidFill>
                  <a:schemeClr val="tx1">
                    <a:alpha val="80000"/>
                  </a:schemeClr>
                </a:solidFill>
              </a:rPr>
              <a:t>Veiculares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chemeClr val="tx1">
                    <a:alpha val="80000"/>
                  </a:schemeClr>
                </a:solidFill>
              </a:rPr>
              <a:t>Definição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 de VANETs (Vehicular Ad-Hoc Networks)(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</a:rPr>
              <a:t>sidelink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 com system &lt; 1km).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700" dirty="0">
                <a:solidFill>
                  <a:srgbClr val="000000">
                    <a:alpha val="80000"/>
                  </a:srgbClr>
                </a:solidFill>
              </a:rPr>
              <a:t>Os Veiculos comunicam-se sem qualquer suporte externo ou elemento centralizador.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sz="17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sz="1700" dirty="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chemeClr val="tx1">
                    <a:alpha val="80000"/>
                  </a:schemeClr>
                </a:solidFill>
              </a:rPr>
              <a:t>Objetivo principal : comunicação segura e eficiente no transito </a:t>
            </a:r>
          </a:p>
        </p:txBody>
      </p:sp>
      <p:sp>
        <p:nvSpPr>
          <p:cNvPr id="32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4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9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418A3ED-1A88-67BC-DE90-89DFB6EF5948}"/>
              </a:ext>
            </a:extLst>
          </p:cNvPr>
          <p:cNvSpPr txBox="1"/>
          <p:nvPr/>
        </p:nvSpPr>
        <p:spPr>
          <a:xfrm>
            <a:off x="6503158" y="649480"/>
            <a:ext cx="4862447" cy="55460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Tipos</a:t>
            </a:r>
            <a:r>
              <a:rPr lang="en-US" sz="2000" dirty="0"/>
              <a:t> de </a:t>
            </a:r>
            <a:r>
              <a:rPr lang="pt-BR" sz="2000" dirty="0"/>
              <a:t>comunicação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redes </a:t>
            </a:r>
            <a:r>
              <a:rPr lang="en-US" sz="2000" dirty="0" err="1"/>
              <a:t>Veiculares</a:t>
            </a:r>
            <a:r>
              <a:rPr lang="en-US" sz="2000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V2V (Vehicule-to-Vehicule) : Comunicacao entre </a:t>
            </a:r>
            <a:r>
              <a:rPr lang="en-US" sz="2000" dirty="0" err="1"/>
              <a:t>veiculos</a:t>
            </a:r>
            <a:r>
              <a:rPr lang="en-US" sz="2000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/>
              <a:t>Posição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err="1"/>
              <a:t>Velocidade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/>
              <a:t>Direção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V2I(Vehicle-to- Infrastructure) :</a:t>
            </a:r>
            <a:r>
              <a:rPr lang="pt-BR" sz="2000" dirty="0"/>
              <a:t>Comunicação</a:t>
            </a:r>
            <a:r>
              <a:rPr lang="en-US" sz="2000" dirty="0"/>
              <a:t> entre </a:t>
            </a:r>
            <a:r>
              <a:rPr lang="en-US" sz="2000" dirty="0" err="1"/>
              <a:t>veiculos</a:t>
            </a:r>
            <a:r>
              <a:rPr lang="en-US" sz="2000" dirty="0"/>
              <a:t> e </a:t>
            </a:r>
            <a:r>
              <a:rPr lang="en-US" sz="2000" dirty="0" err="1"/>
              <a:t>infraestruturas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longo</a:t>
            </a:r>
            <a:r>
              <a:rPr lang="en-US" sz="2000" dirty="0"/>
              <a:t> das vias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pt-BR" sz="2000" dirty="0"/>
              <a:t>Conexão</a:t>
            </a:r>
            <a:r>
              <a:rPr lang="en-US" sz="2000" dirty="0"/>
              <a:t> com </a:t>
            </a:r>
            <a:r>
              <a:rPr lang="en-US" sz="2000" dirty="0" err="1"/>
              <a:t>semaforos,sinais</a:t>
            </a:r>
            <a:r>
              <a:rPr lang="en-US" sz="2000" dirty="0"/>
              <a:t> de </a:t>
            </a:r>
            <a:r>
              <a:rPr lang="en-US" sz="2000" dirty="0" err="1"/>
              <a:t>transito,camaras</a:t>
            </a:r>
            <a:r>
              <a:rPr lang="en-US" sz="2000" dirty="0"/>
              <a:t> e </a:t>
            </a:r>
            <a:r>
              <a:rPr lang="en-US" sz="2000" dirty="0" err="1"/>
              <a:t>sensores</a:t>
            </a:r>
            <a:r>
              <a:rPr lang="en-US" sz="2000" dirty="0"/>
              <a:t> de </a:t>
            </a:r>
            <a:r>
              <a:rPr lang="en-US" sz="2000" dirty="0" err="1"/>
              <a:t>trafego</a:t>
            </a:r>
            <a:r>
              <a:rPr lang="en-US" sz="20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V2X( Vehicle-to-Everything): </a:t>
            </a:r>
            <a:r>
              <a:rPr lang="pt-BR" sz="2000" dirty="0"/>
              <a:t>Integração</a:t>
            </a:r>
            <a:r>
              <a:rPr lang="en-US" sz="2000" dirty="0"/>
              <a:t> </a:t>
            </a:r>
            <a:r>
              <a:rPr lang="en-US" sz="2000" dirty="0" err="1"/>
              <a:t>ampla</a:t>
            </a:r>
            <a:r>
              <a:rPr lang="en-US" sz="2000" dirty="0"/>
              <a:t> com </a:t>
            </a:r>
            <a:r>
              <a:rPr lang="en-US" sz="2000" dirty="0" err="1"/>
              <a:t>pedestres</a:t>
            </a:r>
            <a:r>
              <a:rPr lang="en-US" sz="2000" dirty="0"/>
              <a:t> e outros </a:t>
            </a:r>
            <a:r>
              <a:rPr lang="en-US" sz="2000" dirty="0" err="1"/>
              <a:t>dispositivos</a:t>
            </a:r>
            <a:r>
              <a:rPr lang="en-US" sz="2000" dirty="0"/>
              <a:t>;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EEBC0AB6-C88E-BBC4-9633-A3AFDFA7D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6" y="2009775"/>
            <a:ext cx="5522881" cy="483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55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11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13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99140A-5E38-2351-7AAA-AB1CAEB9D105}"/>
              </a:ext>
            </a:extLst>
          </p:cNvPr>
          <p:cNvSpPr txBox="1"/>
          <p:nvPr/>
        </p:nvSpPr>
        <p:spPr>
          <a:xfrm>
            <a:off x="804672" y="2421683"/>
            <a:ext cx="4765949" cy="33534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Aumento</a:t>
            </a:r>
            <a:r>
              <a:rPr lang="en-US" dirty="0">
                <a:solidFill>
                  <a:schemeClr val="tx2"/>
                </a:solidFill>
              </a:rPr>
              <a:t> da Segurança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Redução</a:t>
            </a:r>
            <a:r>
              <a:rPr lang="en-US" dirty="0">
                <a:solidFill>
                  <a:schemeClr val="tx2"/>
                </a:solidFill>
              </a:rPr>
              <a:t> de </a:t>
            </a:r>
            <a:r>
              <a:rPr lang="pt-BR" dirty="0">
                <a:solidFill>
                  <a:schemeClr val="tx2"/>
                </a:solidFill>
              </a:rPr>
              <a:t>congestionamento</a:t>
            </a:r>
            <a:r>
              <a:rPr lang="en-US" dirty="0">
                <a:solidFill>
                  <a:schemeClr val="tx2"/>
                </a:solidFill>
              </a:rPr>
              <a:t>  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Melhor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pt-BR" dirty="0">
                <a:solidFill>
                  <a:schemeClr val="tx2"/>
                </a:solidFill>
              </a:rPr>
              <a:t>eficiência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pt-BR" dirty="0">
                <a:solidFill>
                  <a:schemeClr val="tx2"/>
                </a:solidFill>
              </a:rPr>
              <a:t>energética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45" name="Group 15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17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18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19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agem 6" descr="Imagem de jogo de vídeo game&#10;&#10;Descrição gerada automaticamente">
            <a:extLst>
              <a:ext uri="{FF2B5EF4-FFF2-40B4-BE49-F238E27FC236}">
                <a16:creationId xmlns:a16="http://schemas.microsoft.com/office/drawing/2014/main" id="{09B6B031-B624-AB5C-D340-0AF27520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038065"/>
            <a:ext cx="4142232" cy="370541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8680CF9-F72F-73E8-8969-F5E84D2A2029}"/>
              </a:ext>
            </a:extLst>
          </p:cNvPr>
          <p:cNvSpPr txBox="1"/>
          <p:nvPr/>
        </p:nvSpPr>
        <p:spPr>
          <a:xfrm>
            <a:off x="674914" y="104502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Benefícios Gerais</a:t>
            </a:r>
          </a:p>
        </p:txBody>
      </p:sp>
    </p:spTree>
    <p:extLst>
      <p:ext uri="{BB962C8B-B14F-4D97-AF65-F5344CB8AC3E}">
        <p14:creationId xmlns:p14="http://schemas.microsoft.com/office/powerpoint/2010/main" val="190652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D9D983-8D8E-7F50-3DEF-B5E9D9F62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39" y="302380"/>
            <a:ext cx="5194324" cy="445885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47A30B2-C87D-E678-53E5-E1A9A31563BE}"/>
              </a:ext>
            </a:extLst>
          </p:cNvPr>
          <p:cNvSpPr txBox="1"/>
          <p:nvPr/>
        </p:nvSpPr>
        <p:spPr>
          <a:xfrm>
            <a:off x="5894962" y="17098"/>
            <a:ext cx="5625092" cy="68552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Tecnologias </a:t>
            </a:r>
            <a:r>
              <a:rPr lang="en-US" err="1"/>
              <a:t>Principais</a:t>
            </a:r>
            <a:r>
              <a:rPr lang="en-US"/>
              <a:t> 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IEEE 802..11p e DSRC(Dedicated Short Range </a:t>
            </a:r>
            <a:r>
              <a:rPr lang="en-US" dirty="0" err="1"/>
              <a:t>Comunication</a:t>
            </a:r>
            <a:r>
              <a:rPr lang="en-US" dirty="0"/>
              <a:t>):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dirty="0"/>
              <a:t>Protocolo para redes veiculares ,permitindo a troca de informações críticas entre veículos a curta distância  para funcionar em ambientes de alta mobilidade, como veículos em movimento rápido, mantendo a conectividade mesmo em cenários com mudanças constantes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dirty="0"/>
              <a:t>O DSRC desenvolvido para comunicação V2V e V2I,com foco em baixa latência e alta confiabilidade . Ele permite  uma comunicação direta entre veículos e infraestruturas sem depender de uma conexão de rede externa, como a Internet. Isso aumenta a confiabilidade em áreas remotas ou com baixa cobertura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Uso em sistemas críticos de Segurança 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Baixa latência em curtas distancias</a:t>
            </a:r>
            <a:r>
              <a:rPr lang="en-US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8226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502A9F6-0C5B-4EE4-06D9-06C719218C50}"/>
              </a:ext>
            </a:extLst>
          </p:cNvPr>
          <p:cNvSpPr txBox="1"/>
          <p:nvPr/>
        </p:nvSpPr>
        <p:spPr>
          <a:xfrm>
            <a:off x="914400" y="696685"/>
            <a:ext cx="7343954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Arquitetura de </a:t>
            </a:r>
            <a:r>
              <a:rPr lang="pt-BR" dirty="0" err="1"/>
              <a:t>VANETs</a:t>
            </a:r>
            <a:endParaRPr lang="pt-BR" dirty="0"/>
          </a:p>
          <a:p>
            <a:endParaRPr lang="pt-BR"/>
          </a:p>
          <a:p>
            <a:r>
              <a:rPr lang="pt-BR" dirty="0"/>
              <a:t>Veiculos como nos moveis</a:t>
            </a:r>
          </a:p>
          <a:p>
            <a:r>
              <a:rPr lang="pt-BR" dirty="0"/>
              <a:t>Infraestrutura de comunicação</a:t>
            </a:r>
          </a:p>
          <a:p>
            <a:r>
              <a:rPr lang="pt-BR" dirty="0"/>
              <a:t>Exemplo visual de comunicação entre veículos e infraestrutura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</p:txBody>
      </p:sp>
      <p:pic>
        <p:nvPicPr>
          <p:cNvPr id="3" name="Imagem 2" descr="Diagrama, Mapa&#10;&#10;Descrição gerada automaticamente">
            <a:extLst>
              <a:ext uri="{FF2B5EF4-FFF2-40B4-BE49-F238E27FC236}">
                <a16:creationId xmlns:a16="http://schemas.microsoft.com/office/drawing/2014/main" id="{3AA9458F-8241-8B37-8803-2D24C0B8A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8" y="2475403"/>
            <a:ext cx="8798942" cy="402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93685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VanillaVTI</vt:lpstr>
      <vt:lpstr>Redes Veiculares e Sistemas de Transporte Inteligentes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263</cp:revision>
  <dcterms:created xsi:type="dcterms:W3CDTF">2024-11-28T15:53:22Z</dcterms:created>
  <dcterms:modified xsi:type="dcterms:W3CDTF">2024-12-05T16:48:56Z</dcterms:modified>
</cp:coreProperties>
</file>